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Action1.xml" ContentType="application/vnd.ms-office.inkAction+xml"/>
  <Override PartName="/ppt/notesSlides/notesSlide3.xml" ContentType="application/vnd.openxmlformats-officedocument.presentationml.notesSlide+xml"/>
  <Override PartName="/ppt/ink/inkAction2.xml" ContentType="application/vnd.ms-office.inkAction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ink/inkAction3.xml" ContentType="application/vnd.ms-office.inkAction+xml"/>
  <Override PartName="/ppt/notesSlides/notesSlide13.xml" ContentType="application/vnd.openxmlformats-officedocument.presentationml.notesSlide+xml"/>
  <Override PartName="/ppt/ink/inkAction4.xml" ContentType="application/vnd.ms-office.inkAction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ink/inkAction5.xml" ContentType="application/vnd.ms-office.inkAction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Lato" panose="020B0604020202020204" charset="0"/>
      <p:regular r:id="rId21"/>
      <p:bold r:id="rId22"/>
      <p:italic r:id="rId23"/>
      <p:boldItalic r:id="rId24"/>
    </p:embeddedFont>
    <p:embeddedFont>
      <p:font typeface="Raleway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75" y="3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20-04-16T23:06:42.09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105425">
    <iact:property name="dataType"/>
    <iact:actionData xml:id="d0">
      <inkml:trace xmlns:inkml="http://www.w3.org/2003/InkML" xml:id="stk0" contextRef="#ctx0" brushRef="#br0">12566 12230 0,'10'0'215,"0"0"-196,1 0-12,-1 0 7,0 0-6,11 0 5,-11 0-4,1 0-3,-1 0 1,0 0 5,1 0-5,-1 0 7,0 0-7,11 0 8,-11 0-10,11 0 9,10 0 0,-10 0 1,-11 0-8,11 0 1,-11 0-3,1 0 3,9 0 3,11 0-8,-20 0 2,9 0 3,11 11 1,0-11-3,-10 0-1,10 0 1,10 0 1,-10 0 1,-10 0-1,10 0-1,-10 0 0,-11 0 2,21 0 0,-20 0-2,9 10 2,1-10-2,-11 0 0,11 0 1,-11 0-1,1 0 3,20 0-3,-21 0 0,0 0 1,21 0 0,-10 0 8,-11 0-3,1 0-4,9 0-2,-9 0 1,-1 0 6,0 0-5,11 0 2,0 0-4,-11 0 0,11 0 6,10 0 1,-21 0 1,1 0-6,9 0 6,-9 0-2,9 0-4,-9 0-1,-1 0 1,11 10-2,-1-10 0,-9 0 1,9 0 0,-9 0 0,-1 0 0,0 0 1,11 0-1,-11 0 0,1 0-1,-1 0 2,0 11-2,1-11 0,-1 0 2,11 0-1,-11 0-2,11 0 3,10 0 7,-21 0-9,1 0 1,-1 0-2,0 0 3,21 0-2,-20 0 1,-1 0 0,11 0 2,10 0-3,-11 0 0,11 0 2,0 0-2,-10 0 1,10 0-1,-21 0 1,11 0 1,-11 0 0,21 0-2,-20 0 0,-1 0 1,21 0-1,-10 0 8,10 0 1,-10 0-2,-11 0-5,0 0-3,11 0 9,-11 0-6,1 0 6,-1 0-6,0 0 4,1 0-6,-1 0 11,11 0-10,-11 0 5,0 0-2,1 0 2,-1 0-5,0 0 7,1 0-9,9 0 9,-9 0-6,-1 0-3,0 0 2,1 0 7,-1 0-8,21 0 10,-10 0-3,-11 0-7,0 0 2,22 0-2,-22 0 0,0 0 2,1 0-2,20 0 3,-21 0 3,0 0-5,11 0 0,0 0 1,-11 0-2,11-11 4,-11 11-5,21 0 1,-10 0 0,-11 0 2,21 0 0,-10 0-3,-1 0 3,-9 0-1,-1 0-1,0 0 3,1 0-4,-1 0 2,0 0-1,11 0 2,-10 0 0,-1 0-2,0 0 7,1 0-7,-1 0 8,0 0-1,1 0 1,9 0-7,-9 0 1,-1 0-2,0 0 3,1 0-5,-1 0 3,0 0 2,11 0-3,-11 0 1,1 0 6,-1 0-6,0 0-1,1 0 2,20 0 6,-21-10-1,0 10-5,1 0-1,-1 0-1,0 0 1,11 0 0,-11 0 7,1 0-7,-1 0 7,0 0-7,22 0 6,-22 0-4,0 0-2,1 0-1,-1-10 0,11 10 2,-1 0-2,-9 0 2,-1 0-2,0 0 1,1 0 0,-1 0 0,0 0 5,11 0-2,-11 0 1,1 0 3,-1 0 21,0 0-23,1 0 31,-1 0-37,11 0 1,-11 0 0,11 0 2,-11 0-3,0 0 1,11 0 7,-11 0-7</inkml:trace>
    </iact:actionData>
  </iact:action>
  <iact:action type="add" startTime="114278">
    <iact:property name="dataType"/>
    <iact:actionData xml:id="d1">
      <inkml:trace xmlns:inkml="http://www.w3.org/2003/InkML" xml:id="stk1" contextRef="#ctx0" brushRef="#br0">16268 12303 0,'21'0'599,"-11"0"-585,0 0-7,1 0 6,-1 0 2,11 0 6,-11 0-15,0 0 16,1 0-17,-1 0 3,1 0 0,-1 0 4,11 0-5,-11 0-1,0 0 2,1 0 5,-1 0-6,11 0 0,10 0 0,0 0 0,-21 0 0,0 0 0,11 10 0,0-10 6,-11 0-6,0 0 7,1 0-7,-1 0 0,0 0 2,21 0-3,-10 0 6,-11 0 2,1 0-7,9 0 34,-9 0-27,-1 0 7,1 0-8,-1 0 1,0 0-7,1 0 49</inkml:trace>
    </iact:actionData>
  </iact:action>
  <iact:action type="add" startTime="116391">
    <iact:property name="dataType"/>
    <iact:actionData xml:id="d2">
      <inkml:trace xmlns:inkml="http://www.w3.org/2003/InkML" xml:id="stk2" contextRef="#ctx0" brushRef="#br0">18274 12365 0,'62'0'236,"1"10"-228,-1-10-4,0 0 4,10 21 0,-10-21-2,-41 0 0,41 10 3,-31-10-4,10 0 1,1 0 2,-11 0-1,-11 0 0,11 0 0,11 0 0,-11 0 0,0 21-1,-11-21 1,22 0 0,-11 10-1,0-10 2,-10 0-2,10 0 3,10 0-4,0 0 2,21 0-2,0 0 3,0 0-1,-10 0 1,31 0 0,-21 0 0,-21 0 2,21 0-7,0 0 2,-20 0 1,-11 0 1,10 0 0,1 0 0,-11 0 0,-11 0 2,11 0-2,-20 0-1,9 0-1,11 0 2,0 0 0,-10-20 0,0 20 0,-1 0 0,11 0 0,11 0 1,-1-11-3,-10 11 2,-10-21 0,10 21 0,0 0 1,-10 0-2,10 0 3,-11-10-4,11 0 2,0 10-1,-10 0 1,10 0 1,-21 0-2,1-21 1,20 11 0,-21 10-1,11 0 2,-11-11-3,21 11 4,-20 0-3,-1-10 2,0 10-2,1-10 2,-1-1 5,11 11-6,-11 0 5,0 0-4,1 0 6,-1 0-9,0 0 24,1 0-15</inkml:trace>
    </iact:actionData>
  </iact:action>
  <iact:action type="add" startTime="119881">
    <iact:property name="dataType"/>
    <iact:actionData xml:id="d3">
      <inkml:trace xmlns:inkml="http://www.w3.org/2003/InkML" xml:id="stk3" contextRef="#ctx0" brushRef="#br0">17292 12251 0,'10'0'324,"1"0"-318,9 0 16,-9 0-15,-1 0 13,0 0-13,1 0 6,-1 0-6,0 0 7,1 0-6,9 0 5,-9 0-6,9 0 6,-9 0 2,-1 0-8,11 0-1,-11 0 1,0 0 0,1 0 0,9 0 1,1 0-1,-11 0-1,11 0 2,-10 0-3,-1 0 3,21 0-2,-21 0 0,11 0 2,-11 0 0,21 0-1,-20 0-1,-1 0 1,21 0 0,-21 0-2,1 0 4,-1 0 3,0 0-5,1 0 7,-1 0-6,11 0 4,-11 0-5,0 0 21,1 0-14,-1 0 20,0 0-20,1 0-1,9 0 1,-20 10 41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20-04-16T23:06:42.09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15898">
    <iact:property name="dataType"/>
    <iact:actionData xml:id="d0">
      <inkml:trace xmlns:inkml="http://www.w3.org/2003/InkML" xml:id="stk0" contextRef="#ctx0" brushRef="#br0">9339 8901 0,'41'0'282,"21"11"-275,-10-11 2,-11 0-3,1 0 0,-11 10 1,-21-10 0,0 0 0,22 0 0,-22 0 7,0 0-8,11 0 1,-11 0 0,21 0 0,11 0 0,-11 0-1,10 0 2,0 0-1,-10 0 0,-10 0 0,-11 0 2,11 0-5,0 0 4,-11 0-2,0 0 1,1 0 0,10 0 0,-1 0-1,-9 0 2,-1 0-2,21 0 3,-10 0-4,-11 0 3,0 0-2,11 0 7,-11 0-6,1 0 0,-1 0 1,11 0 5,10 0 0,-21 0-6,0 21 0,21-21 0,-20 0 7,-1 0-7,0 0 0,1 0 0,-1 0-1,11 10 0,-11-10 9,0 0-8,11 0 0,-10 0 0,9 0 0,1 0 0,-11 11 1,1-11-2,20 0 1,-21 10 0,0-10-1,11 0 1,10 0 0,-21 0 0,1 0 0,20 0-1,-21 0 1,0 0-1,1 0 2,-1 0-1,0 0 7,1 0-6,9 10-3,-9-10 2,9 0 0,-9 0 0,-1 0 0,21 0 0,-10 0 0,-11 0-1,11 0 0,0 0 2,-11 0-1,0 0 0,21 0 0,-20 0 0,-1 0 0,11 0 0,-1 0 0,1 0-1,10 0 1,-21 0 0,11 0 0,10 0 0,-21 0 1,11 0-2,-11 0 2,1 0-2,9 0 1,-9 0-1,-1 0 1,0 0 0,1 0-1,-1 0 2,1 0-1,9 0 0,1 0-1,-11 0 0,1 0 3,20 0-2,-21 0 6,0 0-6,1 0 6,-1 0-6,0 0 21,11 0-21,-11 0 6,1 0-5,9 0 5,-9 0-5,-1 0-1,11 0-1,-11 0 0,0 0 2,1 0-1,9 0 1,11 0 4,-20 0-5,-1 0 0,21 0-1,-10 0 10,-11 0-1,11 0-11,-11 0 32,1 0 6,-22 0 80</inkml:trace>
    </iact:actionData>
  </iact:action>
  <iact:action type="add" startTime="22774">
    <iact:property name="dataType"/>
    <iact:actionData xml:id="d1">
      <inkml:trace xmlns:inkml="http://www.w3.org/2003/InkML" xml:id="stk1" contextRef="#ctx0" brushRef="#br0">16134 12582 0,'0'21'213,"0"-1"-206,0 11 0,0-10 5,0 31-9,0-11 3,0 0 1,0 1 1,0 9-2,10-9 2,-10-11-1,0 10 0,0-20-1,0 10 2,0 0-2,0-10 1,0 10 1,0-11-3,0 11 2,0 11 0,0-11 0,0-11 1,0 11-2,21-10 1,-21 10-2,0 0 4,10-10-2,-10 30-1,0-30 2,21 31-2,-21-11 1,0-20-1,0 41 0,0-31 4,0 10-6,0 0 5,0-9-4,0-1 2,0-11 0,0 11 1,0-10-2,0-11 1,0 1-1,0 9 3,0-9-3,0-1 7,0 0-7,10-10 56,0 0-47,11 0-1,10 0 1,-10 0-3,-1 0-5,-9 0 0,9 0 0,-9 0 0,-1 0 0,21 0-1,0-20 0,11 20 1,-1 0 0,21 0 1,-31 0-1,31 0-1,-21 0 1,1 0 1,20 0-1,0 0 0,-31-11-1,52 11 0,10-20 1,-31 20 3,0 0-5,0 0 2,0 0 0,0 0 1,-21 0-2,1-11 0,20 11 2,0 0-1,-21 0 0,21 0-1,0 0 2,0 0 0,-10 0-3,10 0 2,-21 0-1,1 0 2,20 0-1,-21 0-2,11 0 3,-11 0-1,1 0 0,9 0 1,-9 0-2,-1 0 6,1-20-10,9 20 7,-9 0 1,-11 0-3,10-11-2,-10 11-3,-10 0 7,10 0-4,-11 0 2,11 0 1,-10 0-3,-11 0 4,11 0-4,0-10 5,-11 10-5,1 0 0,9 0 9,-9 0-7,-1 0 20,0 0-13,1-10-6,-1 10-1,21-21-1,-10 21 1,-11-10 0,21 10 1,-21 0-2,11 0 1,0-11 3,-11 11-7,11 0 4,10 0 0,-21 0 0,0 0 1,11 0-2,-11 0 1,11 0-1,0 0 1,10 0 8,-21-10-9,1 10 0,9 0 2,11 0 5,-20-10 1,-1 10-7,0 0 0,1 0 0,20-21 2,-21 21-5,0-11 5,1 11 3,-1 0 2,-10-10-6,0 0-2,0-11 15,0 11-9,0-11-3,0 0-2,0 11-1,0 0 2,-10-21-2,10 10 2,-11-10-2,-9 0 1,20 10 0,0-30 0,-11 30 1,-9-31-2,20 32 1,0-32 0,-11 31-2,1 1 5,10-1-5,0 11 2,-10-21-1,10 10 2,0-10-1,-21 10 0,21-10 1,0 0-3,0 10 2,0-20 0,-10-11 0,-1 32 2,11-32-3,0 11 0,0 10 1,-20 10-1,9-10 2,11 0-3,0 10 3,0 11-1,0 0 1,0-21-2,0 20 0,0 1 1,0-21-1,0 21 1,0-1 0,-10 1 0,0 0 2,10-1-4,0 1 4,-21-11 5,21 11-9,-10 0 9,10-1-1,-11 11-6,1 0-1,10-10 2,-11 10-2,1 0 1,0-10 7,-11 10-7,11 0 7,-1 0-7,-9-11-1,-11 11 1,0-20 0,10 20 1,-10-11-1,10 11 0,-51-20 0,31 9 0,-42-30 1,-10 30-1,0-9 2,31-1-4,0 21 2,-1 0-2,22 0 2,-11 0 1,11 0-2,20 0 1,-10 0 1,11 0-3,-11 10 2,0-10 0,-11 0 0,11 11 1,-10-11-2,10 20 3,-11-20-6,1 0 5,-21 0-1,31 11-1,-10-11 2,-11 0-2,31 0 2,-20 0-1,-11 0-2,31 0 3,-10 0-3,11 0 5,-11 0-5,10 0 3,-10 0 0,0 0-2,10 0 0,-10 0 0,-10 0 2,10 0 1,-10-11-4,20 11 2,-31 0-1,11 0 2,-21-10-1,10-11-2,11 21 2,-21 0 1,41 0-2,-31 0 1,11 0 0,20 0 1,-10 0-2,0 0 3,10 0-5,-10 0 4,11 0-2,-11 0 1,20 0 1,-9 0-2,-11 11 3,0-11-4,10 0 3,-10 10 0,0-10-4,21 0 4,-11 0-3,10 0 4,-20 0-3,21 10 1,-11-10 1,11 0 5,0 0-7,-11 0 8,11 0-8,-1 0 8,1 0-6</inkml:trace>
    </iact:actionData>
  </iact:action>
  <iact:action type="add" startTime="28012">
    <iact:property name="dataType"/>
    <iact:actionData xml:id="d2">
      <inkml:trace xmlns:inkml="http://www.w3.org/2003/InkML" xml:id="stk2" contextRef="#ctx0" brushRef="#br0">16527 6338 0,'0'124'145,"0"-114"-131,0 11-6,-11-21-1,1 10-1,10 0 0,0 1 8,0-1-7,0 0 6,0 1-5,0 20-1,0-11 1,0 11-2,0 11 0,0-1 0,0-10 2,0 0-1,0-10 0,0 10 0,0-10 0,-10 10 0,10 0 0,-21-21-1,21 11 2,0 10-1,0-11 0,0 11-1,0-10 1,0 10 0,0-10 0,-10 10 0,10 0-1,0-21 1,0 0 1,0 11-1,0 0 5,0-11-4,0 0 6,0 1-7,10-11 47,11 0-47,-11 0 7,0 0-7,11 0 15,-11 0-16,11 0 1,0-11-1,20 11 2,11 0-2,-32 0 2,32-20-2,-10 9 2,-22 11-1,32 0-2,-11 0 2,1-20 1,9 20-1,11-11 0,0 11 0,-20-20 0,10 9-1,-11 11 1,0-20 0,11 20-1,-11 0 1,-10-11 0,11 11 0,-22 0 0,11-10 0,0-11 2,-10 21-5,10 0 3,-10 0 2,10-10-3,0 10 2,-10 0-3,10 0 3,0-21-1,-11 21-2,32-10 2,-31 10 0,30-10 3,-9 10-4,-22 0 0,12 0 1,-1-21-2,-11 21 4,-9 0-4,20 0 1,-21 0 2,11 0 0,-11 0-1,11 0-1,-1 0 2,11 0-2,-10 0-1,10 0 3,-10 0-1,10 0 1,-11 0-2,32 0 1,-31-10 0,31 10 1,-32-21 2,32 21-6,-11 0 1,-10 0 1,11 0 4,-22 0-4,11 0 0,-10 0 2,10-10-2,11 10 0,-11 0 2,0 0-2,-11 0 2,-9 0-1,-1 0 1,21 0-3,-21 0 8,1 0-6,20-11 1,10-9-2,42 20 0,-21 0 2,-21 0-2,11 0 2,-31 0-2,10 0 1,-11 0-1,-9 0 2,-1 0-1,11 0-1,-11 0 16,-10-11 32,0 1-47,-21-11 6,11 1-6,0 9 1,-11 1-1,0-21 1,11 20-2,10 1 1,-10-11 0,-1 21-1,11-31 2,-10 21-2,-11 0 1,21-21 1,-10 20-2,0 1 3,10 0-4,-11-1 3,11-20-2,0 21 2,0 0 1,0-11-6,0 11 5,0-1-1,0-9 0,0 9 0,0 1-2,0 0 2,0-1 8,0 1-9,0 0 15,0-11-15,0 11 7,0-1-5,0 1 6,0 0 0,0-1-2,0 1 3,0-11 40,0 11-49,-10 10 43,0 0-36,-1 0-6,-10 0 8,11 0-8,-11 0-1,-10 0 1,11 0 1,9 0-1,-20 0 0,11 0-1,9 0 1,-20 0-1,21 0 2,0 0-2,-21 0 2,20 0-2,1 0 3,-11 0-3,11 0 0,-11 0 3,1 0-4,-11 0 1,10 0 1,-21 0 1,-9 0-2,30 0 1,-31-10 1,11 10-1,20 0-1,-10 0 2,0 0-2,11 0 1,-11 0-1,10 0 1,11 0 1,-11 0-2,0 0 2,0 0-2,1 0 0,-1 0 1,-10 0 0,10 0 0,11 0 0,-21 0 2,10 0-4,-10-21 2,0 21 0,11 0-1,-22 0 2,-9 0-2,30 0 1,-41 0 0,31 0 0,-11 0 0,1 0 0,10 0 0,10 0-1,-10 0 0,0 0 3,11 0-3,-11 0 2,10 0-2,-31 0 1,11 0-1,20 0 1,-10 0 0,10 0 0,-10 0 0,-10 0 0,-11 0-1,32 0 2,-11 0-1,-11 0-1,11 0 1,11 0 0,-12-10 0,12 10 0,-1 0-1,0 0 2,1 0-1,-1 0 0,11 0-2,-11 0 5,-10 0 2,10 0 2,11 0-6,-11 0-2,1-11 2,9 11-3,-20 0 2,11 0 1,-11 0-3,10 0 4,-10 0-3,10 0 1,-10 0 0,21 0 1,-21 0-2,10 0 8,-10 0-2,10 0 3,11 0-2,0 0-7,-11 0 9,11 0-8,-1 0 7,1 0-7,0 0 7,-1 0-6,1 0 45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20-04-16T23:06:42.0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5354">
    <iact:property name="dataType"/>
    <iact:actionData xml:id="d0">
      <inkml:trace xmlns:inkml="http://www.w3.org/2003/InkML" xml:id="stk0" contextRef="#ctx0" brushRef="#br0">17633 8395 0,'11'0'288,"-1"0"-279,0 0-4,1 0 3,-1 0 5,0 0-6,21 0-1,-20 0 8,-1 0-7,0 0 1,1 0-1,-1 0 0,11 0-2,-21-10 3,10 10-1,0 0-1,1 0 8,-1 0-5,0 0 2,1 0-2,-1-11 18,11 11-20,-11 0 12,0 0-3,1 0-2,-1 0-1,0 0 0,1 0 8,9 0-1,-9 0-5,-1 0 5,1 0-14,-1 0 23,0-10-24,1 10 24,9 0-22,-9 0 20,-1 0-13,0 0 6,1 0-6,-1 0 0,0 0 6,11 0 15,-11 0-28,1 0 14,-1 0-14,0 0 13,1 0-13,-1 0 14,0 0-2,11 0 23,-11 0-28</inkml:trace>
    </iact:actionData>
  </iact:action>
  <iact:action type="add" startTime="38885">
    <iact:property name="dataType"/>
    <iact:actionData xml:id="d1">
      <inkml:trace xmlns:inkml="http://www.w3.org/2003/InkML" xml:id="stk1" contextRef="#ctx0" brushRef="#br0">18574 8333 0,'11'0'309,"-1"0"-302,0 0 8,1 0-7,-1 0 3,11 0-2,-11 0 3,0 0 3,1 0 6,-1 0-15,0 0 7,1 0-6,9 0 15,-9 0-17,-1 0 19,0 0-19,1 0 15,-1 0-13,1 0 6,9 0-5,-9 0 32,-1 0-33,0 0 22,1 0-9,-1 0 14,0 0-13,1 0 21,9 0-22,-9 0 21,-1 0 7,0 0 22,1 0-36,-1 0 13,0 0-12</inkml:trace>
    </iact:actionData>
  </iact:action>
  <iact:action type="add" startTime="41011">
    <iact:property name="dataType"/>
    <iact:actionData xml:id="d2">
      <inkml:trace xmlns:inkml="http://www.w3.org/2003/InkML" xml:id="stk2" contextRef="#ctx0" brushRef="#br0">18616 8715 0,'10'0'288,"0"0"-280,11 0-2,-11 0 8,1 0-5,9 0 2,-9 0 4,-1 0 25,0 0-32,1 0 12,-1 0-13,0 0 15,11 0-10,-10 0 2,-1 0-7,11 0 8,-11 0-3,0 0-4,-10 11 68</inkml:trace>
    </iact:actionData>
  </iact:action>
  <iact:action type="add" startTime="42202">
    <iact:property name="dataType"/>
    <iact:actionData xml:id="d3">
      <inkml:trace xmlns:inkml="http://www.w3.org/2003/InkML" xml:id="stk3" contextRef="#ctx0" brushRef="#br0">18678 9129 0,'10'0'220,"0"0"-214,1 0 1,-1 0 1,21 0 4,-10 0 2,-11 0-5,11 0-3,0 0 0,-11 0 1,0 0 0,21 0-1,-20 0 1,-1 0 0,11 0 0,-1 0 0,-9 0 0,-1 0 7,0 0-8,1 0 15,-1 0-14,0 0 7,11 0-8,-11 0 8,1 0-7,-1 0 15,0 0 4</inkml:trace>
    </iact:actionData>
  </iact:action>
  <iact:action type="add" startTime="43522">
    <iact:property name="dataType"/>
    <iact:actionData xml:id="d4">
      <inkml:trace xmlns:inkml="http://www.w3.org/2003/InkML" xml:id="stk4" contextRef="#ctx0" brushRef="#br0">18605 9522 0,'11'0'222,"20"0"-216,-21 0 1,0 0-1,1 0 0,-1 0 1,0 0 9,1 0-10,-11-11 2,10 11 0,11 0-5,-11 0 6,0-10-4,1 10 3,-1 0-1,1 0 7,-1 0-6,11 0 3,-11 0-4,0 0 7,1 0-6,-1 0 5,0 0-6,1 0 6,9 0-6,-9 0 62,-1 0-42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20-04-16T23:06:42.0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0340">
    <iact:property name="dataType"/>
    <iact:actionData xml:id="d0">
      <inkml:trace xmlns:inkml="http://www.w3.org/2003/InkML" xml:id="stk0" contextRef="#ctx0" brushRef="#br0">16154 10928 0,'52'0'214,"0"0"-207,-11 0-1,-10-11 2,10 11-2,-20 0 1,10 0-1,0 0 2,-20-10-1,9 10-1,-9 0 2,-1 0-2,21 0 1,-10 0 0,10-21 0,-21 21 0,21 0-1,-10 0 3,20 0-3,-10 0 0,10 0 1,11-10-1,10 10 2,-20 0-1,-1 0 0,0 0 1,11-21-2,-11 21 1,1 0-1,10 0 0,-11 0 2,-10 0-1,-10 0-1,10 0 4,-11 0-6,11 0 3,-10 0 0,10 0-1,-21 0 2,1 0-1,20 0 0,-21 0 5,0 0-3</inkml:trace>
    </iact:actionData>
  </iact:action>
  <iact:action type="add" startTime="41689">
    <iact:property name="dataType"/>
    <iact:actionData xml:id="d1">
      <inkml:trace xmlns:inkml="http://www.w3.org/2003/InkML" xml:id="stk1" contextRef="#ctx0" brushRef="#br0">18130 10855 0,'41'0'254,"0"0"-246,1 0-2,20 0 0,-31 0 2,10 0-2,-10 0 1,-10 0 0,0 0 1,-1 0-1,-9 0 5,-1 0-5,0 0 1,11 0-1,-11 0 7,1 0-8,-1 0 2,0 0-2,1 0 1,-1 0 0,0 0 0,11 0 0,-11 0 7,1 0-8,-1 0 21,0 0 30,1 0-38,-1 0-12,11 0 7,-11 0-7,0 0 7,1 0 12</inkml:trace>
    </iact:actionData>
  </iact:action>
  <iact:action type="add" startTime="42921">
    <iact:property name="dataType"/>
    <iact:actionData xml:id="d2">
      <inkml:trace xmlns:inkml="http://www.w3.org/2003/InkML" xml:id="stk2" contextRef="#ctx0" brushRef="#br0">19764 10835 0,'62'0'282,"-42"0"-277,32-11 6,-11 11-4,1 0-3,-11 0 4,-10 0-3,10 0 3,-11 0-1,11 0-2,0 0 4,-10 0-4,20 0 3,-10 0-2,0 0 3,-10 0-3,10 0 1,-10 0 0,-11 0-1,1 0 2,20 0-2,-11 0 1,1 0-1,-11 0 2,11 0-1,-11 0 0,21 0-2,-10 0 2,-11 0 1,21 0-1,-20 0 0,-1 0 0,0 0 6,1 0-5,-1 0 12,11 0-13,-11 0 15,0 0-16,-10 11 76,11-11-76</inkml:trace>
    </iact:actionData>
  </iact:action>
  <iact:action type="add" startTime="48693">
    <iact:property name="dataType"/>
    <iact:actionData xml:id="d3">
      <inkml:trace xmlns:inkml="http://www.w3.org/2003/InkML" xml:id="stk3" contextRef="#ctx0" brushRef="#br0">23404 10969 0,'31'0'351,"10"-10"-345,1 10 2,-11 0-1,10 0-1,1 0 0,-11 0 0,10 0 3,11-11-3,-11-9 1,0 20 0,-10 0 0,11 0 0,-11 0 0,10 0-1,-10 0 2,-10 0 0,10 0-2,-21 0 0,11 0 2,-11 0-1,21 0 0,-20 0-1,-1 0 0,11 0 2,10 0 6,0 0-1,-21 0-6,0 0-1,1 0 8,-1 0-6,0-11 0,1 11-2,9 0 7,-9 0-6,-1 0-1,1 0 1,-1 0 0,0 0 1,21 0-1,-20 0-1,-1 0 2,0 0 3,1 0-3,-1 0 6,0 0-6,11 0 12,-11 0-12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20-04-16T23:06:42.0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6062">
    <iact:property name="dataType"/>
    <iact:actionData xml:id="d0">
      <inkml:trace xmlns:inkml="http://www.w3.org/2003/InkML" xml:id="stk0" contextRef="#ctx0" brushRef="#br0">5854 10576 0,'20'-10'297,"32"10"-292,-31 0 4,10 0-3,10 0 2,-31 0-3,21 0 2,-10 0-1,10 0 1,-10 0 1,10 0-1,-21 0-1,1 0 2,9 0-2,11 0 2,0 0-1,-20 0-1,-1 0 1,11 0 0,-11 0 0,11 0-1,-1 0 1,-9 0 7,-1 0-7,21 0 0,-10 0 6,10 0 1,-21 0 4,1 0-13,-1 0 1,0 0 2,21 0 3,-20 0-8,-1 0 2,11 0 3,10 0-2,-21 0 2,0 0-1,21 0 1,-20 10-1,-1-10-3,0 0 4,1 0-1,-1 0 11,11 0-9,-11 0 17,0 0-12,1 0 14,-1 0-6,0 0 4,1 0-12,-1 0 13,11 0-5,-11 0 4,0 0-19,-10 11 42,11-11-37,-1 0 3,-10 10 70,0 11-74,0-11 3</inkml:trace>
    </iact:actionData>
  </iact:action>
  <iact:action type="add" startTime="59124">
    <iact:property name="dataType"/>
    <iact:actionData xml:id="d1">
      <inkml:trace xmlns:inkml="http://www.w3.org/2003/InkML" xml:id="stk1" contextRef="#ctx0" brushRef="#br0">9308 10659 0,'21'0'289,"-11"0"-282,21 0-1,-21 0 1,11 0 1,10 0-2,-21 0 1,1 21 1,9-21-2,1 0 2,-11 0-2,11 0 1,-11 0 0,1 0-1,20 0 9,-31 10-9,10-10 1,0 0 0,21 0 0,-20 10 0,-1-10-1,11 0 0,-11 0 9,11 0-8,-11 0 1,1 0-2,-1 0 1,0 11-1,1-11 9,-1 0-10,0 0 4,11 0-3,-11 0 7,1 0-6,-1 0 6,0 10-5,1-10 6,-1 0-7,11 0 6,-11 0-6,0 0 8,1 0-8,-1 0 13,0 0 6,1 0-4,9 0 5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fb66d6a10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fb66d6a10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fb66d6a10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fb66d6a10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fb66d6a1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fb66d6a1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fb66d6a10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fb66d6a10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fb66d6a10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fb66d6a10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fb66d6a10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fb66d6a10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fb66d6a10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7fb66d6a10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fb66d6a10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7fb66d6a10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fb66d6a10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fb66d6a10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fb66d6a1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fb66d6a10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Elaborate on differences between the three writing systems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fb66d6a10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fb66d6a10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Point out visual differences between the two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fb66d6a1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fb66d6a1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Language borrowings especially interesting with regard to different families of language borrowing into one another - English and Japanese are very different languages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Considered doing political climate as other project alternative, but figured things would change a bit too fast in the weeks we had in class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fb66d6a10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fb66d6a10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fb66d6a10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fb66d6a10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fb66d6a1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fb66d6a10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fb66d6a10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fb66d6a10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fb66d6a10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fb66d6a10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microsoft.com/office/2011/relationships/inkAction" Target="../ink/inkAction3.xm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4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microsoft.com/office/2011/relationships/inkAction" Target="../ink/inkAction4.xm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7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microsoft.com/office/2011/relationships/inkAction" Target="../ink/inkAction5.xml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microsoft.com/office/2011/relationships/inkAction" Target="../ink/inkAction1.xm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microsoft.com/office/2011/relationships/inkAction" Target="../ink/inkAction2.xm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695300" y="1322450"/>
            <a:ext cx="72192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Analysis of Japanese Loanwords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LING 1340 | Lindsey Rojtas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BE089F5-970C-462D-98A2-9F3E3C32C8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69"/>
    </mc:Choice>
    <mc:Fallback>
      <p:transition spd="slow" advTm="11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 and Reorganization</a:t>
            </a:r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Eventually was able to filter dialogue into speaker entries in other dataframe!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Had to use a nested for-loop, unfortunately :( luckily didn’t take too long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6600" y="2683425"/>
            <a:ext cx="5754400" cy="207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2807897-5CCA-4C74-AA08-E195502F99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24"/>
    </mc:Choice>
    <mc:Fallback>
      <p:transition spd="slow" advTm="304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 Data Deets</a:t>
            </a:r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ubTitle" idx="1"/>
          </p:nvPr>
        </p:nvSpPr>
        <p:spPr>
          <a:xfrm>
            <a:off x="724950" y="2466325"/>
            <a:ext cx="3300900" cy="14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List contained 5192 words 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197 total participants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129 different conversations 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54" name="Google Shape;154;p23"/>
          <p:cNvSpPr txBox="1">
            <a:spLocks noGrp="1"/>
          </p:cNvSpPr>
          <p:nvPr>
            <p:ph type="body" idx="2"/>
          </p:nvPr>
        </p:nvSpPr>
        <p:spPr>
          <a:xfrm>
            <a:off x="5174225" y="3574400"/>
            <a:ext cx="3374400" cy="8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We aren’t tooootally done yet, though… </a:t>
            </a:r>
            <a:endParaRPr sz="1800"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1400" y="608026"/>
            <a:ext cx="3740050" cy="239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431626B-706F-4DAA-BE55-21A13407B5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791"/>
    </mc:Choice>
    <mc:Fallback>
      <p:transition spd="slow" advTm="26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Speeding up the process.... </a:t>
            </a:r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6705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No point in trying to find words that don’t show up in the conversation, right?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2-in-1 process: removing words that don’t appear in the Nagoya conversations while also gathering frequency of the words used to compare web usage to conversational usage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See how the highest-ranked word as far as web frequency goes isn’t that occurrent in casual conversation at all?</a:t>
            </a:r>
            <a:endParaRPr/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2849" y="1465750"/>
            <a:ext cx="3616025" cy="3389499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D203C3CE-2F2C-4B53-84BB-384FD6C8B55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347880" y="2999880"/>
              <a:ext cx="514080" cy="4284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D203C3CE-2F2C-4B53-84BB-384FD6C8B5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38520" y="2990520"/>
                <a:ext cx="532800" cy="447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20A1326-FF96-4A8F-976F-F510033BEC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895"/>
    </mc:Choice>
    <mc:Fallback>
      <p:transition spd="slow" advTm="538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Peek at Length vs. Frequency</a:t>
            </a:r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body" idx="1"/>
          </p:nvPr>
        </p:nvSpPr>
        <p:spPr>
          <a:xfrm>
            <a:off x="99925" y="1938300"/>
            <a:ext cx="54165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Took a sample of two varieties of words: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Lengthier katakana words that did not shorten from the English version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デモンストレーション (demonsutoreeshon = demonstration) 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コミュニケーション (komyunikeeshon = communication)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Shorter katakana words that did shorten from the English version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ビル (biru = building)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キャラ (kyara = character)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パソコン (pasukon = personal computer)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Graphed their length in Katakana, conversational frequency and web frequency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Had to just rank them within those five words for web frequency - those numbers were too big to fit on the graph!</a:t>
            </a:r>
            <a:endParaRPr/>
          </a:p>
        </p:txBody>
      </p:sp>
      <p:pic>
        <p:nvPicPr>
          <p:cNvPr id="169" name="Google Shape;16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6425" y="1853850"/>
            <a:ext cx="3474225" cy="275365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751D81-D9F5-4C7F-91CD-DF5FA5AB8F8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815440" y="3896640"/>
              <a:ext cx="3004920" cy="525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751D81-D9F5-4C7F-91CD-DF5FA5AB8F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6080" y="3887280"/>
                <a:ext cx="3023640" cy="71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B3BD54F-C84D-46D2-9378-DA40404F5A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094"/>
    </mc:Choice>
    <mc:Fallback>
      <p:transition spd="slow" advTm="95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Peek at Length vs. Frequency</a:t>
            </a:r>
            <a:endParaRPr/>
          </a:p>
        </p:txBody>
      </p:sp>
      <p:sp>
        <p:nvSpPr>
          <p:cNvPr id="175" name="Google Shape;175;p2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There’s much more to consider here; the word for communication was still more common than one of the shortened words in the conversational data!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Could be because of the conversation topics?</a:t>
            </a:r>
            <a:endParaRPr sz="11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 “Demo” vs “demonstration”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“Demo” is more commonly used!</a:t>
            </a:r>
            <a:endParaRPr/>
          </a:p>
        </p:txBody>
      </p:sp>
      <p:pic>
        <p:nvPicPr>
          <p:cNvPr id="176" name="Google Shape;17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060" y="3251376"/>
            <a:ext cx="7955489" cy="168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9E408DB-6D6A-4875-8BE2-3F2EAF2F28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27"/>
    </mc:Choice>
    <mc:Fallback>
      <p:transition spd="slow" advTm="446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potential issues… </a:t>
            </a:r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Double counting!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 word boundaries in Japanese, so if one word appears within another, it’ll count that instance of a word twice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occurred with ラ = “ra”/”la” - look at all the words it double counted for ラ!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only about half of them… </a:t>
            </a:r>
            <a:endParaRPr/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3538" y="3221400"/>
            <a:ext cx="5876926" cy="165490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E2652E4E-4C67-49AB-995F-4F5186794E0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07440" y="3803760"/>
              <a:ext cx="1478160" cy="561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E2652E4E-4C67-49AB-995F-4F5186794E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98080" y="3794400"/>
                <a:ext cx="1496880" cy="748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A13CD99-99BC-4A07-BC76-3640C10B27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000"/>
    </mc:Choice>
    <mc:Fallback>
      <p:transition spd="slow" advTm="6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potential issues… </a:t>
            </a:r>
            <a:endParaRPr/>
          </a:p>
        </p:txBody>
      </p:sp>
      <p:sp>
        <p:nvSpPr>
          <p:cNvPr id="189" name="Google Shape;189;p2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5222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Some participants participated way more in the conversations than others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… Way more. One participant participated 14 times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That participant had a ton of data, so it’s possible that she’ll skew everything completely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Uneven age distribution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More younger speakers than older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Younger speakers tended to participate in more discussions than older speakers </a:t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1647" y="2341772"/>
            <a:ext cx="3392725" cy="173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43C22A9-4F49-459C-AB91-F9BBC0E40C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14"/>
    </mc:Choice>
    <mc:Fallback>
      <p:transition spd="slow" advTm="57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to go from here </a:t>
            </a:r>
            <a:endParaRPr/>
          </a:p>
        </p:txBody>
      </p:sp>
      <p:sp>
        <p:nvSpPr>
          <p:cNvPr id="196" name="Google Shape;196;p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still need to work on age vs. katakana use, but I might have to try a couple different methods that each have their own pros and cons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Taking ratio of katakana characters to total characters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Pro: avoids outliers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Con: could also count onomatopoeia words - not what we’re looking for!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Counting up how many katakana words each participant uses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Pro: sticks to the list of words, excludes onomatopoeia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Con: prone to outliers and double counting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Maybe test out some machine learning methods, if I find a correlation and don’t run out of time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Multinomial NB? SVC? Gridsearch? We’ll see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FC1658D-90F1-47C5-9218-1692AE2DE2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965"/>
    </mc:Choice>
    <mc:Fallback>
      <p:transition spd="slow" advTm="83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ありがとうございます！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arigatou gozaimasu!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Be safe, everyone!</a:t>
            </a:r>
            <a:endParaRPr sz="24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DB0678F-0E9B-4471-87BB-FAAB8DD5EF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77"/>
    </mc:Choice>
    <mc:Fallback>
      <p:transition spd="slow" advTm="99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Terminology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67050" y="1967475"/>
            <a:ext cx="84099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Japanese has three writing systems:</a:t>
            </a:r>
            <a:endParaRPr sz="14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Hiragana (ひらがな) - a Japanese syllabic script (meaning each character = one syllable) typically used for grammatical function words and words with no Kanji equivalent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Kanji (漢字) - logographic Chinese characters that are used in the Japanese writing system; different combinations can have different meanings or pronunciations (天 may be pronounced “ten” or “ama”)</a:t>
            </a:r>
            <a:endParaRPr sz="12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200"/>
              <a:t>Katakana (カタカナ) - a Japanese syllabic script used for onomatopoeia and loan words from languages such as English, French, Portuguese</a:t>
            </a:r>
            <a:r>
              <a:rPr lang="en" sz="1400"/>
              <a:t>, etc. 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6225" y="3571450"/>
            <a:ext cx="3150075" cy="14598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729450" y="3800000"/>
            <a:ext cx="3150000" cy="7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Gairaigo (外来語) is the word for “loan word”/”borrowed word” specifically - this is what my project is 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F7C5984-F29C-48FC-AA0F-A56C2BE5AA1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523760" y="4402800"/>
              <a:ext cx="3004920" cy="748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F7C5984-F29C-48FC-AA0F-A56C2BE5AA1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14400" y="4393440"/>
                <a:ext cx="3023640" cy="9360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AC7405C-B40A-4CC0-BA4A-77C2A797EC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469"/>
    </mc:Choice>
    <mc:Fallback>
      <p:transition spd="slow" advTm="122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913" y="665025"/>
            <a:ext cx="7720176" cy="4342601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55739D1-69E8-42A6-94A0-966BDF95E10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362040" y="2277720"/>
              <a:ext cx="3626640" cy="27619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55739D1-69E8-42A6-94A0-966BDF95E1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52680" y="2268360"/>
                <a:ext cx="3645360" cy="27806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B2A1189-C1E1-4F3D-8695-56A09C2D64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41"/>
    </mc:Choice>
    <mc:Fallback>
      <p:transition spd="slow" advTm="42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688700" cy="29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Language borrowings was fun to learn about in LING1000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watched a lot of anime as a middle schooler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interest in the language stuck with me so I started teaching myself to read hiragana/katakana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wanted to do something in non-English, but I can only read hiragana and katakana characters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Loanwords are easy to find and translate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Many borrowings from English just sound like the English word in a Japanese accent 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トイレ = toire = toilet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English was introduced into Japanese society relatively recently, but some Japanese people will use English words instead of their Japanese equivalences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レッド (reddo) vs 赤 (aka) - both mean red, but the former is borrowed from English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Is the usage of one over the other related to age?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Some loanwords are shortened if they’re a bit long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プロレス (puroresu) = professional wrestling - we don’t say “pro-res” in English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What determines whether or not a word is shortened?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126EA69-E562-4EC2-9A61-B52E70091A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716"/>
    </mc:Choice>
    <mc:Fallback>
      <p:transition spd="slow" advTm="179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Questions and Hypotheses</a:t>
            </a: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306650" y="2358825"/>
            <a:ext cx="4068600" cy="15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Are shortened versions of katakana words more likely to be used in casual Japanese conversation?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Are age and the amount of katakana words used correlated in any way?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/>
              <a:t>If so, can we use a machine learning model to predict an age based off katakana words used?</a:t>
            </a:r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HYPOTHESIS 1: </a:t>
            </a:r>
            <a:r>
              <a:rPr lang="en"/>
              <a:t>Shorter versions of katakana words will be used more often than longer words, since these shortened words are likely easier to say than their longer counterparts.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/>
              <a:t>HYPOTHESIS 2</a:t>
            </a:r>
            <a:r>
              <a:rPr lang="en"/>
              <a:t>: Age and the amount of katakana words used are related; younger Japanese speakers will use these katakana words more than older speakers. This correlation may not be horribly strong, so a machine learning model may not be effective at age prediction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1C9C4A2-BF0D-44A1-9AE9-52687BFAAA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835"/>
    </mc:Choice>
    <mc:Fallback>
      <p:transition spd="slow" advTm="63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Data</a:t>
            </a:r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used two corpora in my project: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Nagoya University Conversation Corpus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129 unstructured conversations with several different participants of varying age groups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Ages range from late teens to early nineties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Most participants are female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Balanced Corpus of Contemporary Written Japanese - Word List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 list of words and their web-based frequencies, as well as some other arbitrary data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Reddit user u/Alphyn provided a cleaned version that made my life way easier!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List of words used because Japanese has no word boundaries - no way to tokenize 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Also got the idea to compare web frequencies and conversational frequencies later on from this!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C82BCA3-70E2-4628-BF57-D0B10F935B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712"/>
    </mc:Choice>
    <mc:Fallback>
      <p:transition spd="slow" advTm="125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 and Reorganization</a:t>
            </a: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729450" y="2087125"/>
            <a:ext cx="3802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Word list was relatively easy to work with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Dropped irrelevant columns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Renamed columns that were relevant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Dropped words without any English equivalent (names, Japanese cities)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Dropped words with a web frequency of less than 75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Ended up w/ approx. 5000 words </a:t>
            </a:r>
            <a:endParaRPr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4650" y="2087125"/>
            <a:ext cx="3097450" cy="20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F9A6151-746A-44F3-82FE-F191B8EDB8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726"/>
    </mc:Choice>
    <mc:Fallback>
      <p:transition spd="slow" advTm="53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 and Reorganization</a:t>
            </a:r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1"/>
          </p:nvPr>
        </p:nvSpPr>
        <p:spPr>
          <a:xfrm>
            <a:off x="679850" y="2054075"/>
            <a:ext cx="4431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Conversational data was much more of a process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Created my own .csv files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My conversation corpus was only text files; I wanted to organize those contents by which file they were in and which participants they were spoken by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Tedious, but way worth it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Imported in text data, but ran into many issues trying to clean it … </a:t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0475" y="2146825"/>
            <a:ext cx="3728050" cy="1906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A1C37E9-3404-4AE4-BBFA-D6D5A1D842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30"/>
    </mc:Choice>
    <mc:Fallback>
      <p:transition spd="slow" advTm="50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 and Reorganization </a:t>
            </a:r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1"/>
          </p:nvPr>
        </p:nvSpPr>
        <p:spPr>
          <a:xfrm>
            <a:off x="307725" y="2101350"/>
            <a:ext cx="37119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Lots of trial and error - created toy dataframes to test before doing the work on the whole file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Documentation removal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Tokenized by new lines, but new lines didn’t always mean a new speaker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F100 wasn’t even participating in anything… must’ve just been listening</a:t>
            </a:r>
            <a:endParaRPr/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6820" y="2027488"/>
            <a:ext cx="5000299" cy="219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FD9252-3EDE-41B2-89E0-B5933ACCB3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89"/>
    </mc:Choice>
    <mc:Fallback>
      <p:transition spd="slow" advTm="45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1301</Words>
  <Application>Microsoft Office PowerPoint</Application>
  <PresentationFormat>On-screen Show (16:9)</PresentationFormat>
  <Paragraphs>115</Paragraphs>
  <Slides>18</Slides>
  <Notes>18</Notes>
  <HiddenSlides>0</HiddenSlides>
  <MMClips>18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Lato</vt:lpstr>
      <vt:lpstr>Raleway</vt:lpstr>
      <vt:lpstr>Streamline</vt:lpstr>
      <vt:lpstr>An Analysis of Japanese Loanwords</vt:lpstr>
      <vt:lpstr>Terminology</vt:lpstr>
      <vt:lpstr>PowerPoint Presentation</vt:lpstr>
      <vt:lpstr>Motivation </vt:lpstr>
      <vt:lpstr>Big Questions and Hypotheses</vt:lpstr>
      <vt:lpstr>My Data</vt:lpstr>
      <vt:lpstr>Data Cleaning and Reorganization</vt:lpstr>
      <vt:lpstr>Data Cleaning and Reorganization</vt:lpstr>
      <vt:lpstr>Data Cleaning and Reorganization </vt:lpstr>
      <vt:lpstr>Data Cleaning and Reorganization</vt:lpstr>
      <vt:lpstr>Clean Data Deets</vt:lpstr>
      <vt:lpstr>Speeding up the process.... </vt:lpstr>
      <vt:lpstr>A Peek at Length vs. Frequency</vt:lpstr>
      <vt:lpstr>A Peek at Length vs. Frequency</vt:lpstr>
      <vt:lpstr>Some potential issues… </vt:lpstr>
      <vt:lpstr>Some potential issues… </vt:lpstr>
      <vt:lpstr>Where to go from here </vt:lpstr>
      <vt:lpstr>ありがとうございます！ arigatou gozaimasu!  Be safe, everyone!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Analysis of Japanese Loanwords</dc:title>
  <dc:creator>lindsey rojtas</dc:creator>
  <cp:lastModifiedBy>Lindsey Rojtas</cp:lastModifiedBy>
  <cp:revision>1</cp:revision>
  <dcterms:modified xsi:type="dcterms:W3CDTF">2020-04-17T00:03:36Z</dcterms:modified>
</cp:coreProperties>
</file>